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86" r:id="rId2"/>
    <p:sldId id="519" r:id="rId3"/>
    <p:sldId id="597" r:id="rId4"/>
    <p:sldId id="507" r:id="rId5"/>
    <p:sldId id="522" r:id="rId6"/>
    <p:sldId id="418" r:id="rId7"/>
    <p:sldId id="579" r:id="rId8"/>
    <p:sldId id="581" r:id="rId9"/>
    <p:sldId id="582" r:id="rId10"/>
    <p:sldId id="396" r:id="rId11"/>
    <p:sldId id="525" r:id="rId12"/>
    <p:sldId id="587" r:id="rId13"/>
    <p:sldId id="627" r:id="rId14"/>
    <p:sldId id="529" r:id="rId15"/>
    <p:sldId id="577" r:id="rId16"/>
    <p:sldId id="588" r:id="rId17"/>
    <p:sldId id="589" r:id="rId18"/>
    <p:sldId id="564" r:id="rId19"/>
    <p:sldId id="563" r:id="rId20"/>
    <p:sldId id="565" r:id="rId21"/>
    <p:sldId id="546" r:id="rId22"/>
    <p:sldId id="568" r:id="rId23"/>
    <p:sldId id="544" r:id="rId24"/>
    <p:sldId id="566" r:id="rId25"/>
    <p:sldId id="630" r:id="rId26"/>
    <p:sldId id="557" r:id="rId27"/>
    <p:sldId id="560" r:id="rId28"/>
    <p:sldId id="570" r:id="rId29"/>
    <p:sldId id="571" r:id="rId30"/>
    <p:sldId id="572" r:id="rId31"/>
    <p:sldId id="590" r:id="rId32"/>
    <p:sldId id="591" r:id="rId33"/>
    <p:sldId id="592" r:id="rId34"/>
    <p:sldId id="593" r:id="rId35"/>
    <p:sldId id="594" r:id="rId36"/>
    <p:sldId id="595" r:id="rId37"/>
    <p:sldId id="596" r:id="rId38"/>
    <p:sldId id="629" r:id="rId39"/>
    <p:sldId id="628" r:id="rId40"/>
    <p:sldId id="63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197"/>
  </p:normalViewPr>
  <p:slideViewPr>
    <p:cSldViewPr snapToGrid="0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24426-0F21-A96F-A860-CB444177C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F9D49-17F7-7A52-1F68-413EB06BD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F823E-024F-6BC0-57AE-C9E4A06DE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BD6A9-7827-F699-A0C6-8568EF3D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D1F07-D3B4-F851-0581-9BD1055F3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5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8D73-71E7-AC19-E867-60F838677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A16B7-1209-9D32-0319-9E2D0D689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BB0B1-43B1-5E77-AA2F-C2E381CE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78BA8-CB9E-8038-2CEF-A700DD3A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17F82-EDE9-8BA9-76CB-81D738CA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2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396592-CA3D-DF38-C456-9FDE4C8C8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07A02-5348-5FBC-B35D-C808C1DBC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53F34-B040-EDA1-6875-6CF77D8E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74E-EAD6-EEED-82F3-9535C294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51B1-8527-FA3F-5631-3B1BE9C6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0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12ECE-7E31-8114-4F4B-05D5C5C5D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C17D8-A943-EB95-E03A-BDDC995C1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4194-9E8F-BF9F-33D5-6E5C88D7B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5E6FE-CB0A-2540-D53D-EE70E2D7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7CC2B-6B9A-6105-F921-220FB057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5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6683-170A-B7C4-A4FB-AB0D3F94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87CB-5974-AD9A-4E93-3728F0773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FDDB4-9C05-98B7-1BF0-11A8CC0B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8BA88-55A1-68E9-E010-D4491277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456A9-3D81-8501-BB24-46878F69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5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FDEA3-D992-3EC0-ED7A-0CF25546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DE127-4087-B880-A6A0-BAAC005F8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74D15-FAE1-8051-B565-4671BA5F2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D0A86-B2CE-BBF3-4C7B-EE22F26C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5F7F9-EC7E-3374-9137-7B88B755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3C65B-F64A-AD8F-341D-FB36414D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9F993-AE2B-0C97-94DA-57483D2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48DB2-1131-BA14-357C-BC08D476E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880B7-96F9-7E86-B125-1F337C608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FA2A6-F53F-F1DF-46D3-441DF8007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E9480-8B21-2948-8CA0-3EEFF6BFA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A7E160-CE68-74D2-7B63-FD1FF1D2F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33E8AB-BDFE-3501-FD89-2ACEABAD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82E6A-31D2-6BF6-3762-CD103BC7E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0D037-6367-765B-4E75-6358F192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1512A7-BCDD-1539-E0C5-9819949D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F4B65-595A-B6B5-2A29-758D3D55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5139D-114A-FE71-EF37-F0562362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6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F0BC0-0C38-3E39-B019-7AE1BF18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759FD-5C79-7839-A553-F74BA9BEE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4D6CD-2E88-880A-A6FD-DC12D323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2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E4633-9876-4312-5E15-BFE54CB6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AAB3C-F37A-5D81-E1AD-4438F5F6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440ED-8F5A-D2C4-653B-21B7C3C9D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AEC54-28AF-C456-53F5-E99058B0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3DDD3-D028-0951-F0C3-BBEC5C20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CD3CA-5106-CA08-0669-8C20A715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9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46818-E67E-6F97-AD72-AD7A0F4A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8E095-D8A0-438F-2C56-BF1ED7CF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4B860-441E-3224-363E-8A5417ABB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1267C-5E2A-CB81-CF8B-E3541D92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24BA5-792B-2186-25D9-BCC33FAB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C038B-684E-FCFE-DF0B-C4DB45898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24153-7E05-1E99-0A3A-E7FD4192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5D64F-638B-539E-DD81-AD9C69CBF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906AC-442D-2124-261C-4D23C4227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5C0B9-349E-4143-88A8-7F6D9A5A21D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D1542-12F9-1042-BD92-C96F214BB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D3000-2055-D04D-29B4-FA46A7F32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4A9ED-326D-554D-9610-510B86BE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6.mp4"/><Relationship Id="rId7" Type="http://schemas.openxmlformats.org/officeDocument/2006/relationships/image" Target="../media/image46.jpe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video" Target="../media/media7.mov"/><Relationship Id="rId10" Type="http://schemas.openxmlformats.org/officeDocument/2006/relationships/image" Target="../media/image49.png"/><Relationship Id="rId4" Type="http://schemas.microsoft.com/office/2007/relationships/media" Target="../media/media7.mov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12E1FA-F245-84EF-F402-863DDCE82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619" y="1122363"/>
            <a:ext cx="1138876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InstructPix2Pix: Learning to</a:t>
            </a:r>
            <a:br>
              <a:rPr lang="en-US" sz="5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US" sz="5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Follow Image Editing Instructions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534C23B-7B0D-2CB4-07CB-D7B1F1D52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23058"/>
            <a:ext cx="9144000" cy="1655762"/>
          </a:xfrm>
        </p:spPr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Tim Brooks, Aleksander Holynski, Alexei A. Efros</a:t>
            </a:r>
          </a:p>
        </p:txBody>
      </p:sp>
      <p:pic>
        <p:nvPicPr>
          <p:cNvPr id="2" name="Picture 4" descr="Berkeley Artificial Intelligence Research Lab">
            <a:extLst>
              <a:ext uri="{FF2B5EF4-FFF2-40B4-BE49-F238E27FC236}">
                <a16:creationId xmlns:a16="http://schemas.microsoft.com/office/drawing/2014/main" id="{8D7C5230-0EC9-E4C1-3949-6DC478398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543" y="4587132"/>
            <a:ext cx="2510914" cy="13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10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pt3">
            <a:hlinkClick r:id="" action="ppaction://media"/>
            <a:extLst>
              <a:ext uri="{FF2B5EF4-FFF2-40B4-BE49-F238E27FC236}">
                <a16:creationId xmlns:a16="http://schemas.microsoft.com/office/drawing/2014/main" id="{D2A2209D-B00F-F359-017C-78496DA16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7337" y="0"/>
            <a:ext cx="6537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091B-02A5-3B80-E1E9-9C0D7515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Generating caption edits with GPT-3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AA97A-7A1F-1F68-AE65-FB44CF861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328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Finetune GPT-3 to generate instructions and before/after captions.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 on 700 human-written image editing instructions.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Then generate &gt;450,000 examples (providing LAION captions as input).</a:t>
            </a:r>
            <a:endParaRPr lang="en-US" sz="2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98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091B-02A5-3B80-E1E9-9C0D7515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Generating caption edits with GPT-3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39B646C-04B8-4381-4F44-CE0481573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345"/>
          <a:stretch/>
        </p:blipFill>
        <p:spPr>
          <a:xfrm>
            <a:off x="212033" y="1870990"/>
            <a:ext cx="11767934" cy="390765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096C862-5EFC-22E4-24DC-3FE7F8DFC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6" t="92763" r="63900" b="738"/>
          <a:stretch/>
        </p:blipFill>
        <p:spPr>
          <a:xfrm>
            <a:off x="212033" y="5804402"/>
            <a:ext cx="3486150" cy="3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18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DD1A7-27D0-D7FA-00DA-A53CBD3D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Generating pairs of images from captions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F1D92-5A05-B216-EA1D-8AE1E8D90534}"/>
              </a:ext>
            </a:extLst>
          </p:cNvPr>
          <p:cNvSpPr txBox="1"/>
          <p:nvPr/>
        </p:nvSpPr>
        <p:spPr>
          <a:xfrm>
            <a:off x="899985" y="4102443"/>
            <a:ext cx="3780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“Photo of a cat riding on a bicycle.”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FBA51-B349-31E6-2FEC-B74674EE35D3}"/>
              </a:ext>
            </a:extLst>
          </p:cNvPr>
          <p:cNvSpPr txBox="1"/>
          <p:nvPr/>
        </p:nvSpPr>
        <p:spPr>
          <a:xfrm>
            <a:off x="899984" y="4548279"/>
            <a:ext cx="3780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“Photo of a cat riding on a car.”</a:t>
            </a:r>
          </a:p>
        </p:txBody>
      </p:sp>
      <p:pic>
        <p:nvPicPr>
          <p:cNvPr id="13" name="Picture 12" descr="Diagram&#10;&#10;Description automatically generated with low confidence">
            <a:extLst>
              <a:ext uri="{FF2B5EF4-FFF2-40B4-BE49-F238E27FC236}">
                <a16:creationId xmlns:a16="http://schemas.microsoft.com/office/drawing/2014/main" id="{79449478-8D0F-F903-6F6C-804A78C0C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0" r="64698"/>
          <a:stretch/>
        </p:blipFill>
        <p:spPr>
          <a:xfrm>
            <a:off x="4580014" y="3491328"/>
            <a:ext cx="636312" cy="22164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3FF816-86D1-123A-E1E2-8F2CFFE59A37}"/>
              </a:ext>
            </a:extLst>
          </p:cNvPr>
          <p:cNvGrpSpPr/>
          <p:nvPr/>
        </p:nvGrpSpPr>
        <p:grpSpPr>
          <a:xfrm>
            <a:off x="5401017" y="3158603"/>
            <a:ext cx="5403309" cy="2810916"/>
            <a:chOff x="6714128" y="3818854"/>
            <a:chExt cx="2673895" cy="1391017"/>
          </a:xfrm>
        </p:grpSpPr>
        <p:pic>
          <p:nvPicPr>
            <p:cNvPr id="4" name="Picture 3" descr="A cat riding a tricycle&#10;&#10;Description automatically generated with medium confidence">
              <a:extLst>
                <a:ext uri="{FF2B5EF4-FFF2-40B4-BE49-F238E27FC236}">
                  <a16:creationId xmlns:a16="http://schemas.microsoft.com/office/drawing/2014/main" id="{24DE334F-CD83-8A0C-97C0-A058479E4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4128" y="3879674"/>
              <a:ext cx="2673895" cy="123733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7D9885-C786-B9EB-5AA1-FC61D51ED1E8}"/>
                </a:ext>
              </a:extLst>
            </p:cNvPr>
            <p:cNvSpPr/>
            <p:nvPr/>
          </p:nvSpPr>
          <p:spPr>
            <a:xfrm>
              <a:off x="7943678" y="3818854"/>
              <a:ext cx="212443" cy="1391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CEDE15A-70DB-6BB2-0CF8-582C5F51E82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a pretrained text-to-image model to generate examples.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Leverage Prompt-to-Prompt method to make images look similar.</a:t>
            </a:r>
          </a:p>
        </p:txBody>
      </p:sp>
    </p:spTree>
    <p:extLst>
      <p:ext uri="{BB962C8B-B14F-4D97-AF65-F5344CB8AC3E}">
        <p14:creationId xmlns:p14="http://schemas.microsoft.com/office/powerpoint/2010/main" val="112561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0BDBAE9E-A596-D980-0FF2-09808D471241}"/>
              </a:ext>
            </a:extLst>
          </p:cNvPr>
          <p:cNvSpPr/>
          <p:nvPr/>
        </p:nvSpPr>
        <p:spPr>
          <a:xfrm>
            <a:off x="449791" y="4670397"/>
            <a:ext cx="11284201" cy="1938352"/>
          </a:xfrm>
          <a:prstGeom prst="roundRect">
            <a:avLst>
              <a:gd name="adj" fmla="val 416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746712E-1BA8-27B9-FE21-FF58C5E6FFE0}"/>
              </a:ext>
            </a:extLst>
          </p:cNvPr>
          <p:cNvSpPr/>
          <p:nvPr/>
        </p:nvSpPr>
        <p:spPr>
          <a:xfrm>
            <a:off x="446493" y="3119600"/>
            <a:ext cx="11287499" cy="1424837"/>
          </a:xfrm>
          <a:prstGeom prst="roundRect">
            <a:avLst>
              <a:gd name="adj" fmla="val 416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8403C1E-55F0-BE0F-19DD-34ECF26C65F0}"/>
              </a:ext>
            </a:extLst>
          </p:cNvPr>
          <p:cNvSpPr/>
          <p:nvPr/>
        </p:nvSpPr>
        <p:spPr>
          <a:xfrm>
            <a:off x="446489" y="1569055"/>
            <a:ext cx="11299022" cy="1424836"/>
          </a:xfrm>
          <a:prstGeom prst="roundRect">
            <a:avLst>
              <a:gd name="adj" fmla="val 416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85F5A27-1DBA-8D54-E2D6-47AB3AE3B74E}"/>
              </a:ext>
            </a:extLst>
          </p:cNvPr>
          <p:cNvSpPr/>
          <p:nvPr/>
        </p:nvSpPr>
        <p:spPr>
          <a:xfrm>
            <a:off x="5309527" y="3277132"/>
            <a:ext cx="2422450" cy="112611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  <a:t>Stable Diffusion</a:t>
            </a:r>
            <a:br>
              <a:rPr lang="en-US" sz="16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  <a:t>+ Prompt2Prompt</a:t>
            </a:r>
          </a:p>
        </p:txBody>
      </p:sp>
      <p:pic>
        <p:nvPicPr>
          <p:cNvPr id="27" name="Picture 26" descr="A person riding a horse&#10;&#10;Description automatically generated">
            <a:extLst>
              <a:ext uri="{FF2B5EF4-FFF2-40B4-BE49-F238E27FC236}">
                <a16:creationId xmlns:a16="http://schemas.microsoft.com/office/drawing/2014/main" id="{BD487B21-D99B-6ECF-5F0C-381EEFBF4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558" y="3299089"/>
            <a:ext cx="1098434" cy="1098434"/>
          </a:xfrm>
          <a:prstGeom prst="rect">
            <a:avLst/>
          </a:prstGeom>
        </p:spPr>
      </p:pic>
      <p:pic>
        <p:nvPicPr>
          <p:cNvPr id="28" name="Picture 27" descr="A person sitting on a dinosaur&#10;&#10;Description automatically generated with medium confidence">
            <a:extLst>
              <a:ext uri="{FF2B5EF4-FFF2-40B4-BE49-F238E27FC236}">
                <a16:creationId xmlns:a16="http://schemas.microsoft.com/office/drawing/2014/main" id="{95D05EE4-027F-C521-C8F0-0C6416B89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302" y="3299089"/>
            <a:ext cx="1098434" cy="109843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1E5B0B-3AAF-EB1C-E161-C0BEA4079729}"/>
              </a:ext>
            </a:extLst>
          </p:cNvPr>
          <p:cNvSpPr txBox="1"/>
          <p:nvPr/>
        </p:nvSpPr>
        <p:spPr>
          <a:xfrm>
            <a:off x="657029" y="2129627"/>
            <a:ext cx="4450438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Input Caption: 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“photograph of a girl riding a horse”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E74C83-A70C-E09A-2C6C-6ADEC0C7F35E}"/>
              </a:ext>
            </a:extLst>
          </p:cNvPr>
          <p:cNvSpPr txBox="1"/>
          <p:nvPr/>
        </p:nvSpPr>
        <p:spPr>
          <a:xfrm>
            <a:off x="7081845" y="1964999"/>
            <a:ext cx="4652149" cy="62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Instruction: 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“have her ride a dragon”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Edited Caption: 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“photograph of a girl riding a dragon”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A8FFFF8-FDDC-1E73-6B63-D4FE963453C7}"/>
              </a:ext>
            </a:extLst>
          </p:cNvPr>
          <p:cNvSpPr/>
          <p:nvPr/>
        </p:nvSpPr>
        <p:spPr>
          <a:xfrm>
            <a:off x="5116561" y="1759241"/>
            <a:ext cx="1824536" cy="10581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  <a:t>GPT-3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  <a:t>(finetuned)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2838C8E-A977-6810-62B9-B4BFF3EDA277}"/>
              </a:ext>
            </a:extLst>
          </p:cNvPr>
          <p:cNvCxnSpPr>
            <a:cxnSpLocks/>
          </p:cNvCxnSpPr>
          <p:nvPr/>
        </p:nvCxnSpPr>
        <p:spPr>
          <a:xfrm>
            <a:off x="4932672" y="2288886"/>
            <a:ext cx="183889" cy="0"/>
          </a:xfrm>
          <a:prstGeom prst="straightConnector1">
            <a:avLst/>
          </a:prstGeom>
          <a:ln w="381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A0B3295-D390-4E9F-F4EB-1EA0082A0AB9}"/>
              </a:ext>
            </a:extLst>
          </p:cNvPr>
          <p:cNvCxnSpPr>
            <a:cxnSpLocks/>
          </p:cNvCxnSpPr>
          <p:nvPr/>
        </p:nvCxnSpPr>
        <p:spPr>
          <a:xfrm>
            <a:off x="6941098" y="2288886"/>
            <a:ext cx="170851" cy="0"/>
          </a:xfrm>
          <a:prstGeom prst="straightConnector1">
            <a:avLst/>
          </a:prstGeom>
          <a:ln w="381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54DDC8C-7DAF-0CEA-0CD0-A45AB72EF210}"/>
              </a:ext>
            </a:extLst>
          </p:cNvPr>
          <p:cNvSpPr txBox="1"/>
          <p:nvPr/>
        </p:nvSpPr>
        <p:spPr>
          <a:xfrm>
            <a:off x="661023" y="3526644"/>
            <a:ext cx="4613552" cy="62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Input Caption: 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“photograph of a girl riding a horse”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Edited Caption: 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“photograph of a girl riding a dragon”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96AE41-C79C-D5EF-7B31-DC091E0A41ED}"/>
              </a:ext>
            </a:extLst>
          </p:cNvPr>
          <p:cNvSpPr txBox="1"/>
          <p:nvPr/>
        </p:nvSpPr>
        <p:spPr>
          <a:xfrm>
            <a:off x="446488" y="3153768"/>
            <a:ext cx="6281154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(2) Generate paired images: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EA88F9-9422-B0FD-067E-D0C5692A0B9A}"/>
              </a:ext>
            </a:extLst>
          </p:cNvPr>
          <p:cNvSpPr txBox="1"/>
          <p:nvPr/>
        </p:nvSpPr>
        <p:spPr>
          <a:xfrm>
            <a:off x="445723" y="1602823"/>
            <a:ext cx="6332114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(1) Generate text edits: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9A26C8-A33E-2993-DCE0-A5FB62D3C964}"/>
              </a:ext>
            </a:extLst>
          </p:cNvPr>
          <p:cNvSpPr txBox="1"/>
          <p:nvPr/>
        </p:nvSpPr>
        <p:spPr>
          <a:xfrm>
            <a:off x="858791" y="5050266"/>
            <a:ext cx="2251300" cy="34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“have her ride a dragon”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D1A0A1C-9B89-50FD-F7D1-A7D12C5E3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263" y="5382236"/>
            <a:ext cx="1090098" cy="10900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04298C-8F2C-A66B-8F59-ED3296D7D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793" y="5385322"/>
            <a:ext cx="1089062" cy="1089061"/>
          </a:xfrm>
          <a:prstGeom prst="rect">
            <a:avLst/>
          </a:prstGeom>
        </p:spPr>
      </p:pic>
      <p:pic>
        <p:nvPicPr>
          <p:cNvPr id="29" name="Picture 28" descr="A person climbing a mountain&#10;&#10;Description automatically generated with low confidence">
            <a:extLst>
              <a:ext uri="{FF2B5EF4-FFF2-40B4-BE49-F238E27FC236}">
                <a16:creationId xmlns:a16="http://schemas.microsoft.com/office/drawing/2014/main" id="{D4B49DD1-9131-DA40-BBAA-A16D41A9D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1768" y="5379980"/>
            <a:ext cx="1089064" cy="1089064"/>
          </a:xfrm>
          <a:prstGeom prst="rect">
            <a:avLst/>
          </a:prstGeom>
        </p:spPr>
      </p:pic>
      <p:pic>
        <p:nvPicPr>
          <p:cNvPr id="30" name="Picture 29" descr="A person climbing a mountain&#10;&#10;Description automatically generated with low confidence">
            <a:extLst>
              <a:ext uri="{FF2B5EF4-FFF2-40B4-BE49-F238E27FC236}">
                <a16:creationId xmlns:a16="http://schemas.microsoft.com/office/drawing/2014/main" id="{9797F306-9DCF-C3DA-58E3-5E01E336F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4279" y="5380689"/>
            <a:ext cx="1089062" cy="10890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2E314E-055C-9EFC-90E7-FED713F96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1269" y="5379980"/>
            <a:ext cx="1089064" cy="1089064"/>
          </a:xfrm>
          <a:prstGeom prst="rect">
            <a:avLst/>
          </a:prstGeom>
        </p:spPr>
      </p:pic>
      <p:pic>
        <p:nvPicPr>
          <p:cNvPr id="32" name="Picture 31" descr="A picture containing window&#10;&#10;Description automatically generated">
            <a:extLst>
              <a:ext uri="{FF2B5EF4-FFF2-40B4-BE49-F238E27FC236}">
                <a16:creationId xmlns:a16="http://schemas.microsoft.com/office/drawing/2014/main" id="{80E6704C-E2D7-E211-3A58-759829629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2880" y="5379980"/>
            <a:ext cx="1089064" cy="10890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C24DC9E-F214-0DEB-B03F-FF771AEF9388}"/>
              </a:ext>
            </a:extLst>
          </p:cNvPr>
          <p:cNvSpPr txBox="1"/>
          <p:nvPr/>
        </p:nvSpPr>
        <p:spPr>
          <a:xfrm>
            <a:off x="3496263" y="5050473"/>
            <a:ext cx="2233591" cy="34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“Color the cars pink”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20E6E6-494A-B773-69FD-9FF46AF8B91F}"/>
              </a:ext>
            </a:extLst>
          </p:cNvPr>
          <p:cNvSpPr txBox="1"/>
          <p:nvPr/>
        </p:nvSpPr>
        <p:spPr>
          <a:xfrm>
            <a:off x="6058274" y="5050266"/>
            <a:ext cx="2232558" cy="34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“Make it lit by fireworks”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E6F66C-8E68-D083-1EE9-F54F168F3C02}"/>
              </a:ext>
            </a:extLst>
          </p:cNvPr>
          <p:cNvSpPr txBox="1"/>
          <p:nvPr/>
        </p:nvSpPr>
        <p:spPr>
          <a:xfrm>
            <a:off x="8619250" y="5047875"/>
            <a:ext cx="2212693" cy="34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“convert to brick”</a:t>
            </a:r>
          </a:p>
        </p:txBody>
      </p:sp>
      <p:pic>
        <p:nvPicPr>
          <p:cNvPr id="47" name="Picture 46" descr="A person riding a horse&#10;&#10;Description automatically generated">
            <a:extLst>
              <a:ext uri="{FF2B5EF4-FFF2-40B4-BE49-F238E27FC236}">
                <a16:creationId xmlns:a16="http://schemas.microsoft.com/office/drawing/2014/main" id="{04F61F31-3F15-7E9B-EBFC-C421F6A6A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91" y="5379980"/>
            <a:ext cx="1098434" cy="1098434"/>
          </a:xfrm>
          <a:prstGeom prst="rect">
            <a:avLst/>
          </a:prstGeom>
        </p:spPr>
      </p:pic>
      <p:pic>
        <p:nvPicPr>
          <p:cNvPr id="48" name="Picture 47" descr="A person sitting on a dinosaur&#10;&#10;Description automatically generated with medium confidence">
            <a:extLst>
              <a:ext uri="{FF2B5EF4-FFF2-40B4-BE49-F238E27FC236}">
                <a16:creationId xmlns:a16="http://schemas.microsoft.com/office/drawing/2014/main" id="{926675E5-AE8D-A3CB-9FE9-711D89BD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57" y="5379980"/>
            <a:ext cx="1098434" cy="109843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4FA0E19-965A-5AF6-D218-EB7016468066}"/>
              </a:ext>
            </a:extLst>
          </p:cNvPr>
          <p:cNvSpPr txBox="1"/>
          <p:nvPr/>
        </p:nvSpPr>
        <p:spPr>
          <a:xfrm>
            <a:off x="10682924" y="5425605"/>
            <a:ext cx="1089064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6DC90E-BB50-F620-F9D0-514E99981505}"/>
              </a:ext>
            </a:extLst>
          </p:cNvPr>
          <p:cNvSpPr txBox="1"/>
          <p:nvPr/>
        </p:nvSpPr>
        <p:spPr>
          <a:xfrm>
            <a:off x="466775" y="4705271"/>
            <a:ext cx="3317621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Generated training examples: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10F86D-682A-00CE-8095-38CE99DFC7C9}"/>
              </a:ext>
            </a:extLst>
          </p:cNvPr>
          <p:cNvCxnSpPr>
            <a:cxnSpLocks/>
          </p:cNvCxnSpPr>
          <p:nvPr/>
        </p:nvCxnSpPr>
        <p:spPr>
          <a:xfrm>
            <a:off x="5125638" y="3840191"/>
            <a:ext cx="183889" cy="0"/>
          </a:xfrm>
          <a:prstGeom prst="straightConnector1">
            <a:avLst/>
          </a:prstGeom>
          <a:ln w="381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6CA8C7-AD7D-3C6C-24D0-3FCF7EF97E15}"/>
              </a:ext>
            </a:extLst>
          </p:cNvPr>
          <p:cNvCxnSpPr>
            <a:cxnSpLocks/>
          </p:cNvCxnSpPr>
          <p:nvPr/>
        </p:nvCxnSpPr>
        <p:spPr>
          <a:xfrm>
            <a:off x="7731977" y="3848306"/>
            <a:ext cx="170851" cy="0"/>
          </a:xfrm>
          <a:prstGeom prst="straightConnector1">
            <a:avLst/>
          </a:prstGeom>
          <a:ln w="381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16815D3-4759-6490-A5ED-C729B3BB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Generating paired training data</a:t>
            </a:r>
          </a:p>
        </p:txBody>
      </p:sp>
    </p:spTree>
    <p:extLst>
      <p:ext uri="{BB962C8B-B14F-4D97-AF65-F5344CB8AC3E}">
        <p14:creationId xmlns:p14="http://schemas.microsoft.com/office/powerpoint/2010/main" val="2783344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AF7D7A-1326-DB94-CB02-2AD07A12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 it is a supervised learning problem!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Finetune Stable Diffusion on generated training data.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zero-initialized image conditioning channels.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6815D3-4759-6490-A5ED-C729B3BB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Training an image editing diffusion model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909172C-FBCD-846C-7879-37F3EC6305D1}"/>
              </a:ext>
            </a:extLst>
          </p:cNvPr>
          <p:cNvSpPr/>
          <p:nvPr/>
        </p:nvSpPr>
        <p:spPr>
          <a:xfrm>
            <a:off x="5996133" y="4385216"/>
            <a:ext cx="2720790" cy="14228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  <a:t>InstructPix2Pix</a:t>
            </a:r>
          </a:p>
        </p:txBody>
      </p:sp>
      <p:pic>
        <p:nvPicPr>
          <p:cNvPr id="4" name="Picture 3" descr="A person riding a horse&#10;&#10;Description automatically generated">
            <a:extLst>
              <a:ext uri="{FF2B5EF4-FFF2-40B4-BE49-F238E27FC236}">
                <a16:creationId xmlns:a16="http://schemas.microsoft.com/office/drawing/2014/main" id="{CED5881D-72EC-CFF0-37D4-47714CDB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58" y="3861819"/>
            <a:ext cx="2469692" cy="2469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D4DFB-5F5C-62B2-BF3F-7DB9CC306C94}"/>
              </a:ext>
            </a:extLst>
          </p:cNvPr>
          <p:cNvSpPr txBox="1"/>
          <p:nvPr/>
        </p:nvSpPr>
        <p:spPr>
          <a:xfrm>
            <a:off x="635030" y="3513069"/>
            <a:ext cx="2456720" cy="348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“have her ride a dragon”</a:t>
            </a:r>
          </a:p>
        </p:txBody>
      </p:sp>
      <p:pic>
        <p:nvPicPr>
          <p:cNvPr id="6" name="Picture 5" descr="A person sitting on a dinosaur&#10;&#10;Description automatically generated with medium confidence">
            <a:extLst>
              <a:ext uri="{FF2B5EF4-FFF2-40B4-BE49-F238E27FC236}">
                <a16:creationId xmlns:a16="http://schemas.microsoft.com/office/drawing/2014/main" id="{049F982E-818C-6C91-384B-32992269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222" y="3868311"/>
            <a:ext cx="2456720" cy="24567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973D30-2FF0-19A0-92AB-907CBAA9B49F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8716923" y="5096665"/>
            <a:ext cx="396299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AC1294-BE3C-6ACE-56A6-7489EE438FD5}"/>
              </a:ext>
            </a:extLst>
          </p:cNvPr>
          <p:cNvCxnSpPr>
            <a:cxnSpLocks/>
            <a:stCxn id="18" idx="3"/>
            <a:endCxn id="3" idx="1"/>
          </p:cNvCxnSpPr>
          <p:nvPr/>
        </p:nvCxnSpPr>
        <p:spPr>
          <a:xfrm flipV="1">
            <a:off x="5605061" y="5096665"/>
            <a:ext cx="391072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1371CA6-20CE-5ACF-1DE0-0A03A7E01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43" y="3868311"/>
            <a:ext cx="2474918" cy="2456720"/>
          </a:xfrm>
          <a:prstGeom prst="rect">
            <a:avLst/>
          </a:prstGeom>
        </p:spPr>
      </p:pic>
      <p:pic>
        <p:nvPicPr>
          <p:cNvPr id="19" name="Picture 18" descr="A person sitting on a dinosaur&#10;&#10;Description automatically generated with medium confidence">
            <a:extLst>
              <a:ext uri="{FF2B5EF4-FFF2-40B4-BE49-F238E27FC236}">
                <a16:creationId xmlns:a16="http://schemas.microsoft.com/office/drawing/2014/main" id="{8B45F5BE-16C3-4E90-1843-CEA2618F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3130143" y="3861819"/>
            <a:ext cx="2469691" cy="24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24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C40E3-2AED-B00F-3784-42AE0236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Generalization to real images and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06D3B-0A80-EA89-BF4D-00BEA4852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06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Trained only on generated images and instructions.</a:t>
            </a:r>
          </a:p>
          <a:p>
            <a:r>
              <a:rPr lang="en-US" sz="2400" dirty="0"/>
              <a:t>At inference, generalizes to real images and human-written instructions!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7FCFF2AD-CAA9-6CAD-846C-F653D5C89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12000"/>
          <a:stretch/>
        </p:blipFill>
        <p:spPr>
          <a:xfrm>
            <a:off x="606701" y="3587773"/>
            <a:ext cx="3789157" cy="239635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CDC5CA-D7C4-52CC-9FC7-1A2BF9A1A9E9}"/>
              </a:ext>
            </a:extLst>
          </p:cNvPr>
          <p:cNvSpPr/>
          <p:nvPr/>
        </p:nvSpPr>
        <p:spPr>
          <a:xfrm>
            <a:off x="4736709" y="4066628"/>
            <a:ext cx="2720790" cy="14228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  <a:t>InstructPix2Pix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84E3184-A886-F0F3-0C03-02C2591032FF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457499" y="4778077"/>
            <a:ext cx="396299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82696C-DBC0-5CD2-30AD-FF6491E46391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4345637" y="4778077"/>
            <a:ext cx="391072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D2EC86A-4101-6726-4924-7020F69ED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9" r="-1" b="12000"/>
          <a:stretch/>
        </p:blipFill>
        <p:spPr>
          <a:xfrm>
            <a:off x="7858026" y="3587773"/>
            <a:ext cx="3737742" cy="2396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B33286-0535-4BE2-AF61-4D3061D3561A}"/>
              </a:ext>
            </a:extLst>
          </p:cNvPr>
          <p:cNvSpPr txBox="1"/>
          <p:nvPr/>
        </p:nvSpPr>
        <p:spPr>
          <a:xfrm>
            <a:off x="606701" y="3255183"/>
            <a:ext cx="3738936" cy="348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“Make it a grocery store”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7C310D-F4B6-69CE-6ECD-6BAFD16D2F35}"/>
              </a:ext>
            </a:extLst>
          </p:cNvPr>
          <p:cNvSpPr txBox="1"/>
          <p:nvPr/>
        </p:nvSpPr>
        <p:spPr>
          <a:xfrm>
            <a:off x="0" y="6492875"/>
            <a:ext cx="3738936" cy="347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Edmund Leighton’s </a:t>
            </a:r>
            <a:r>
              <a:rPr lang="en-US" sz="1400" i="1" dirty="0"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Lady in a Garden</a:t>
            </a:r>
            <a:endParaRPr lang="en-US" sz="1400" i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27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1E71FFC-3E3C-789E-8E94-1718AF8E7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82"/>
            <a:ext cx="12192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A5E09A6-A00A-116F-9E97-81E87625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336"/>
            <a:ext cx="12192000" cy="25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7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17F8-CD39-5EA8-0BA9-BDFE1CDE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29174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Classifier-free guidance (CFG) for two conditionings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41302-019D-163E-0E01-380030E40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264" y="2789310"/>
            <a:ext cx="5538981" cy="41429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70A70F-E636-DF78-E2FD-3793212C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008" y="1869713"/>
            <a:ext cx="5880791" cy="44396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CFG extrapolates samples toward stronger conditioning: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icture containing different, same, various, several&#10;&#10;Description automatically generated">
            <a:extLst>
              <a:ext uri="{FF2B5EF4-FFF2-40B4-BE49-F238E27FC236}">
                <a16:creationId xmlns:a16="http://schemas.microsoft.com/office/drawing/2014/main" id="{1F4D3917-5CD2-F3E9-7D56-1748A1D8C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1" r="-1" b="66453"/>
          <a:stretch/>
        </p:blipFill>
        <p:spPr>
          <a:xfrm>
            <a:off x="505326" y="1875979"/>
            <a:ext cx="4694591" cy="17334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0AD9C-D364-6F9C-43D7-2D4D65F4EB7C}"/>
              </a:ext>
            </a:extLst>
          </p:cNvPr>
          <p:cNvSpPr/>
          <p:nvPr/>
        </p:nvSpPr>
        <p:spPr>
          <a:xfrm>
            <a:off x="838200" y="1538304"/>
            <a:ext cx="3889020" cy="280713"/>
          </a:xfrm>
          <a:prstGeom prst="rect">
            <a:avLst/>
          </a:prstGeom>
          <a:solidFill>
            <a:schemeClr val="bg1"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“Turn him into a cyborg!”</a:t>
            </a:r>
          </a:p>
        </p:txBody>
      </p:sp>
    </p:spTree>
    <p:extLst>
      <p:ext uri="{BB962C8B-B14F-4D97-AF65-F5344CB8AC3E}">
        <p14:creationId xmlns:p14="http://schemas.microsoft.com/office/powerpoint/2010/main" val="711440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17F8-CD39-5EA8-0BA9-BDFE1CDE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29174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Classifier-free guidance (CFG) for two conditionings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41302-019D-163E-0E01-380030E40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264" y="2789310"/>
            <a:ext cx="5538981" cy="41429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70A70F-E636-DF78-E2FD-3793212C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008" y="1869713"/>
            <a:ext cx="5880791" cy="44396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CFG extrapolates samples toward stronger conditioning: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apply CFG with separate scales for image and text conditionings: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BC25B87-B258-05A7-AD7D-FAC692C2C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64" y="4988293"/>
            <a:ext cx="5880791" cy="11586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F3A51C-EFCC-4A19-4FF8-336C8BA8FEB1}"/>
              </a:ext>
            </a:extLst>
          </p:cNvPr>
          <p:cNvSpPr/>
          <p:nvPr/>
        </p:nvSpPr>
        <p:spPr>
          <a:xfrm>
            <a:off x="838200" y="1538304"/>
            <a:ext cx="3889020" cy="280713"/>
          </a:xfrm>
          <a:prstGeom prst="rect">
            <a:avLst/>
          </a:prstGeom>
          <a:solidFill>
            <a:schemeClr val="bg1"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“Turn him into a cyborg!”</a:t>
            </a:r>
          </a:p>
        </p:txBody>
      </p:sp>
      <p:pic>
        <p:nvPicPr>
          <p:cNvPr id="10" name="Picture 9" descr="A picture containing different, same, various, several&#10;&#10;Description automatically generated">
            <a:extLst>
              <a:ext uri="{FF2B5EF4-FFF2-40B4-BE49-F238E27FC236}">
                <a16:creationId xmlns:a16="http://schemas.microsoft.com/office/drawing/2014/main" id="{0B0AB9D8-0DD0-A1FE-8A95-82671D5CE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1" r="-1" b="66453"/>
          <a:stretch/>
        </p:blipFill>
        <p:spPr>
          <a:xfrm>
            <a:off x="505326" y="1875979"/>
            <a:ext cx="4694591" cy="17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1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1440-D2F5-740D-52AB-47A13986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" y="-137160"/>
            <a:ext cx="1160526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We want an AI image editor that does what we ask </a:t>
            </a:r>
          </a:p>
        </p:txBody>
      </p:sp>
      <p:pic>
        <p:nvPicPr>
          <p:cNvPr id="3" name="agi_slow">
            <a:hlinkClick r:id="" action="ppaction://media"/>
            <a:extLst>
              <a:ext uri="{FF2B5EF4-FFF2-40B4-BE49-F238E27FC236}">
                <a16:creationId xmlns:a16="http://schemas.microsoft.com/office/drawing/2014/main" id="{817D271B-739A-1EBA-2845-952EFFFC9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98" y="795000"/>
            <a:ext cx="9783604" cy="60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17F8-CD39-5EA8-0BA9-BDFE1CDE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29174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Classifier-free guidance (CFG) for two conditionings</a:t>
            </a:r>
          </a:p>
        </p:txBody>
      </p:sp>
      <p:pic>
        <p:nvPicPr>
          <p:cNvPr id="4" name="Picture 3" descr="A picture containing different, same, various, several&#10;&#10;Description automatically generated">
            <a:extLst>
              <a:ext uri="{FF2B5EF4-FFF2-40B4-BE49-F238E27FC236}">
                <a16:creationId xmlns:a16="http://schemas.microsoft.com/office/drawing/2014/main" id="{46183725-C0CE-7232-D09E-9800B1E00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5" r="-1" b="5683"/>
          <a:stretch/>
        </p:blipFill>
        <p:spPr>
          <a:xfrm>
            <a:off x="120316" y="1875979"/>
            <a:ext cx="5079601" cy="4873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41302-019D-163E-0E01-380030E40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64" y="2789310"/>
            <a:ext cx="5538981" cy="4142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3939DD-ED89-D4AC-7A9D-F47D354CE53F}"/>
              </a:ext>
            </a:extLst>
          </p:cNvPr>
          <p:cNvSpPr/>
          <p:nvPr/>
        </p:nvSpPr>
        <p:spPr>
          <a:xfrm>
            <a:off x="838200" y="1538304"/>
            <a:ext cx="3889020" cy="280713"/>
          </a:xfrm>
          <a:prstGeom prst="rect">
            <a:avLst/>
          </a:prstGeom>
          <a:solidFill>
            <a:schemeClr val="bg1"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“Turn him into a cyborg!”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70A70F-E636-DF78-E2FD-3793212C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008" y="1869713"/>
            <a:ext cx="5880791" cy="44396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CFG extrapolates samples toward stronger conditioning: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apply CFG with separate scales for image and text conditionings: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BC25B87-B258-05A7-AD7D-FAC692C2C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264" y="4988293"/>
            <a:ext cx="5880791" cy="11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93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4453-6D49-BA68-4DE2-62E92817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Data scale and quality is crucial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B141A-5973-3B91-5F21-9EB99591A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well does output image match input image?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well does change in images match change in captions?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Evaluate for a range of guidance scales. Text: 7.5, Image: 1.0-2.2 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99325BF-EBDF-B367-1D8F-F152C30C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36" y="3370855"/>
            <a:ext cx="8577008" cy="33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45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7C07D313-D79D-D01D-9C6F-2ACB6344E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7" b="72105"/>
          <a:stretch/>
        </p:blipFill>
        <p:spPr>
          <a:xfrm>
            <a:off x="772849" y="2057400"/>
            <a:ext cx="10646302" cy="21813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921C3F-F3DC-A0FA-97A8-27E107E1CE2B}"/>
              </a:ext>
            </a:extLst>
          </p:cNvPr>
          <p:cNvSpPr txBox="1"/>
          <p:nvPr/>
        </p:nvSpPr>
        <p:spPr>
          <a:xfrm>
            <a:off x="820977" y="1611411"/>
            <a:ext cx="1864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BD5B47-E7FA-5D82-5AC0-B6BFF5F02A90}"/>
              </a:ext>
            </a:extLst>
          </p:cNvPr>
          <p:cNvSpPr txBox="1"/>
          <p:nvPr/>
        </p:nvSpPr>
        <p:spPr>
          <a:xfrm>
            <a:off x="3156286" y="1609453"/>
            <a:ext cx="1969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SDEdit (caption)</a:t>
            </a:r>
          </a:p>
        </p:txBody>
      </p:sp>
      <p:pic>
        <p:nvPicPr>
          <p:cNvPr id="13" name="Picture 12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382E2A55-F100-4920-F929-73A944920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01" b="48431"/>
          <a:stretch/>
        </p:blipFill>
        <p:spPr>
          <a:xfrm>
            <a:off x="772849" y="4535905"/>
            <a:ext cx="10646302" cy="22017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402375-917B-7105-B328-80938E604B5A}"/>
              </a:ext>
            </a:extLst>
          </p:cNvPr>
          <p:cNvSpPr txBox="1"/>
          <p:nvPr/>
        </p:nvSpPr>
        <p:spPr>
          <a:xfrm>
            <a:off x="4983080" y="1601750"/>
            <a:ext cx="222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Text2Live (caption)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139CA-B0CF-BFBC-396F-7D8D99EB2B3C}"/>
              </a:ext>
            </a:extLst>
          </p:cNvPr>
          <p:cNvSpPr txBox="1"/>
          <p:nvPr/>
        </p:nvSpPr>
        <p:spPr>
          <a:xfrm>
            <a:off x="7376544" y="1619526"/>
            <a:ext cx="2209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SDEdit (instruction)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FD0F1-365C-A37D-291F-D3D1C086775F}"/>
              </a:ext>
            </a:extLst>
          </p:cNvPr>
          <p:cNvSpPr txBox="1"/>
          <p:nvPr/>
        </p:nvSpPr>
        <p:spPr>
          <a:xfrm>
            <a:off x="9447978" y="1623969"/>
            <a:ext cx="1969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Ours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7DDA9F7-D8DA-856F-FF98-87555325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Baseline comparisons</a:t>
            </a:r>
          </a:p>
        </p:txBody>
      </p:sp>
    </p:spTree>
    <p:extLst>
      <p:ext uri="{BB962C8B-B14F-4D97-AF65-F5344CB8AC3E}">
        <p14:creationId xmlns:p14="http://schemas.microsoft.com/office/powerpoint/2010/main" val="1866232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7C07D313-D79D-D01D-9C6F-2ACB6344E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42" b="24891"/>
          <a:stretch/>
        </p:blipFill>
        <p:spPr>
          <a:xfrm>
            <a:off x="772849" y="2036986"/>
            <a:ext cx="10646302" cy="2201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921C3F-F3DC-A0FA-97A8-27E107E1CE2B}"/>
              </a:ext>
            </a:extLst>
          </p:cNvPr>
          <p:cNvSpPr txBox="1"/>
          <p:nvPr/>
        </p:nvSpPr>
        <p:spPr>
          <a:xfrm>
            <a:off x="820977" y="1611411"/>
            <a:ext cx="1864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BD5B47-E7FA-5D82-5AC0-B6BFF5F02A90}"/>
              </a:ext>
            </a:extLst>
          </p:cNvPr>
          <p:cNvSpPr txBox="1"/>
          <p:nvPr/>
        </p:nvSpPr>
        <p:spPr>
          <a:xfrm>
            <a:off x="3156286" y="1609453"/>
            <a:ext cx="1969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SDEdit (caption)</a:t>
            </a:r>
          </a:p>
        </p:txBody>
      </p:sp>
      <p:pic>
        <p:nvPicPr>
          <p:cNvPr id="13" name="Picture 12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382E2A55-F100-4920-F929-73A944920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80" b="1352"/>
          <a:stretch/>
        </p:blipFill>
        <p:spPr>
          <a:xfrm>
            <a:off x="772849" y="4535905"/>
            <a:ext cx="10646302" cy="22017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402375-917B-7105-B328-80938E604B5A}"/>
              </a:ext>
            </a:extLst>
          </p:cNvPr>
          <p:cNvSpPr txBox="1"/>
          <p:nvPr/>
        </p:nvSpPr>
        <p:spPr>
          <a:xfrm>
            <a:off x="4983080" y="1601750"/>
            <a:ext cx="222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Text2Live (caption)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139CA-B0CF-BFBC-396F-7D8D99EB2B3C}"/>
              </a:ext>
            </a:extLst>
          </p:cNvPr>
          <p:cNvSpPr txBox="1"/>
          <p:nvPr/>
        </p:nvSpPr>
        <p:spPr>
          <a:xfrm>
            <a:off x="7376544" y="1619526"/>
            <a:ext cx="2209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SDEdit (instruction)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FD0F1-365C-A37D-291F-D3D1C086775F}"/>
              </a:ext>
            </a:extLst>
          </p:cNvPr>
          <p:cNvSpPr txBox="1"/>
          <p:nvPr/>
        </p:nvSpPr>
        <p:spPr>
          <a:xfrm>
            <a:off x="9447978" y="1623969"/>
            <a:ext cx="1969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 SemiCondensed SemiCondensed SemiBold" pitchFamily="2" charset="0"/>
                <a:ea typeface="Open Sans SemiCondensed SemiCondensed SemiBold" pitchFamily="2" charset="0"/>
                <a:cs typeface="Open Sans SemiCondensed SemiCondensed SemiBold" pitchFamily="2" charset="0"/>
              </a:rPr>
              <a:t>Ours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7DDA9F7-D8DA-856F-FF98-87555325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Baseline comparisons</a:t>
            </a:r>
          </a:p>
        </p:txBody>
      </p:sp>
    </p:spTree>
    <p:extLst>
      <p:ext uri="{BB962C8B-B14F-4D97-AF65-F5344CB8AC3E}">
        <p14:creationId xmlns:p14="http://schemas.microsoft.com/office/powerpoint/2010/main" val="160450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2649F0C-FDF4-C1D8-A15E-22E40688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36" y="3370855"/>
            <a:ext cx="8577008" cy="3304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D2EEE-39AE-3546-889A-B21009B35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Baseline comparisons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B545ED-5FC6-601E-2E64-E3BBB8D6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107" y="3366663"/>
            <a:ext cx="8569623" cy="330964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78E438-6EBD-0299-410E-FFA0E8E03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well does output image match input image?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well does change in images match change in captions?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model achieves a superior tradeoff.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24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3C61-CC57-63DC-DFE8-10E115711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Prompt2Prompt comparisons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6F0685-D78A-BB24-92B3-9EFC116D3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8253" y="2343153"/>
            <a:ext cx="5228167" cy="3619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5F522-68C0-BE60-6648-0021B4C0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40" y="2343153"/>
            <a:ext cx="5217583" cy="361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E87996-FE4A-A6DD-AF96-33767DCE5F31}"/>
              </a:ext>
            </a:extLst>
          </p:cNvPr>
          <p:cNvSpPr txBox="1"/>
          <p:nvPr/>
        </p:nvSpPr>
        <p:spPr>
          <a:xfrm>
            <a:off x="2227872" y="1890716"/>
            <a:ext cx="435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Editing real images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AD20E-7985-C8E2-BA71-A6CF53B05C26}"/>
              </a:ext>
            </a:extLst>
          </p:cNvPr>
          <p:cNvSpPr txBox="1"/>
          <p:nvPr/>
        </p:nvSpPr>
        <p:spPr>
          <a:xfrm>
            <a:off x="7703772" y="1890716"/>
            <a:ext cx="396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Editing generated images</a:t>
            </a:r>
          </a:p>
        </p:txBody>
      </p:sp>
    </p:spTree>
    <p:extLst>
      <p:ext uri="{BB962C8B-B14F-4D97-AF65-F5344CB8AC3E}">
        <p14:creationId xmlns:p14="http://schemas.microsoft.com/office/powerpoint/2010/main" val="3773019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C0877D-B60C-7762-DB5F-88600B8D6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40" y="1592714"/>
            <a:ext cx="7674512" cy="48741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C467354-0048-D80E-A835-679708A1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Varying latent noise produces diverse samples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37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F29A3-71E8-D9BD-5967-011EC041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Our model generalizes to high resolutions</a:t>
            </a:r>
          </a:p>
        </p:txBody>
      </p:sp>
      <p:pic>
        <p:nvPicPr>
          <p:cNvPr id="7" name="Picture 6" descr="A group of me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F4C5C45C-4ED0-4349-145D-F31002632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7" y="1458686"/>
            <a:ext cx="11415486" cy="52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73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ssel&#10;&#10;Description automatically generated">
            <a:extLst>
              <a:ext uri="{FF2B5EF4-FFF2-40B4-BE49-F238E27FC236}">
                <a16:creationId xmlns:a16="http://schemas.microsoft.com/office/drawing/2014/main" id="{3CB493B5-3180-4288-90BF-5447AD651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7" y="1458686"/>
            <a:ext cx="11415486" cy="5268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2F29A3-71E8-D9BD-5967-011EC041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Our model generalizes to high resolutions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FF972-CDD4-A8E8-2603-D6A388D8131B}"/>
              </a:ext>
            </a:extLst>
          </p:cNvPr>
          <p:cNvSpPr txBox="1"/>
          <p:nvPr/>
        </p:nvSpPr>
        <p:spPr>
          <a:xfrm>
            <a:off x="388257" y="1458686"/>
            <a:ext cx="2757714" cy="36933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“Put them in outer space”</a:t>
            </a:r>
          </a:p>
        </p:txBody>
      </p:sp>
    </p:spTree>
    <p:extLst>
      <p:ext uri="{BB962C8B-B14F-4D97-AF65-F5344CB8AC3E}">
        <p14:creationId xmlns:p14="http://schemas.microsoft.com/office/powerpoint/2010/main" val="4180634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F29A3-71E8-D9BD-5967-011EC041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Our model generalizes to high resolutions</a:t>
            </a:r>
          </a:p>
        </p:txBody>
      </p:sp>
      <p:pic>
        <p:nvPicPr>
          <p:cNvPr id="7" name="Picture 6" descr="A group of me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F4C5C45C-4ED0-4349-145D-F31002632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7" y="1458686"/>
            <a:ext cx="11415486" cy="52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3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ser">
            <a:extLst>
              <a:ext uri="{FF2B5EF4-FFF2-40B4-BE49-F238E27FC236}">
                <a16:creationId xmlns:a16="http://schemas.microsoft.com/office/drawing/2014/main" id="{81B0471B-EC17-8B65-B046-62F356FF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138"/>
            <a:ext cx="121920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172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F29A3-71E8-D9BD-5967-011EC041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Our model generalizes to high resolutions</a:t>
            </a:r>
          </a:p>
        </p:txBody>
      </p:sp>
      <p:pic>
        <p:nvPicPr>
          <p:cNvPr id="7" name="Picture 6" descr="A group of me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F4C5C45C-4ED0-4349-145D-F31002632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7" y="1458686"/>
            <a:ext cx="11415486" cy="5268686"/>
          </a:xfrm>
          <a:prstGeom prst="rect">
            <a:avLst/>
          </a:prstGeom>
        </p:spPr>
      </p:pic>
      <p:pic>
        <p:nvPicPr>
          <p:cNvPr id="3" name="Picture 2" descr="A picture containing parked, automaton&#10;&#10;Description automatically generated">
            <a:extLst>
              <a:ext uri="{FF2B5EF4-FFF2-40B4-BE49-F238E27FC236}">
                <a16:creationId xmlns:a16="http://schemas.microsoft.com/office/drawing/2014/main" id="{A252BA0E-7CF3-65D8-A323-6A5C4F42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7" y="1458686"/>
            <a:ext cx="11415486" cy="5268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7CEBC9-4E6F-AD1E-45E8-41457C85C40A}"/>
              </a:ext>
            </a:extLst>
          </p:cNvPr>
          <p:cNvSpPr txBox="1"/>
          <p:nvPr/>
        </p:nvSpPr>
        <p:spPr>
          <a:xfrm>
            <a:off x="388257" y="1458686"/>
            <a:ext cx="3247572" cy="36933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“Turn the humans into robots”</a:t>
            </a:r>
          </a:p>
        </p:txBody>
      </p:sp>
    </p:spTree>
    <p:extLst>
      <p:ext uri="{BB962C8B-B14F-4D97-AF65-F5344CB8AC3E}">
        <p14:creationId xmlns:p14="http://schemas.microsoft.com/office/powerpoint/2010/main" val="2286806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D9CCB-8DBE-A8E5-C939-28D463E2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Fast models enable iterative 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CF033-76BC-1A4B-D825-88D044BBD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easily apply edits in a sequence.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 of our model being feed-forward (no inversion/finetuning).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Inference takes &lt; 10s per edit of a 512x512 image.</a:t>
            </a:r>
          </a:p>
        </p:txBody>
      </p:sp>
      <p:pic>
        <p:nvPicPr>
          <p:cNvPr id="5" name="Content Placeholder 4" descr="A picture containing text, printer, runway&#10;&#10;Description automatically generated">
            <a:extLst>
              <a:ext uri="{FF2B5EF4-FFF2-40B4-BE49-F238E27FC236}">
                <a16:creationId xmlns:a16="http://schemas.microsoft.com/office/drawing/2014/main" id="{41977955-6139-3624-ED1D-08953905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7" y="3624943"/>
            <a:ext cx="11865365" cy="21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12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D830-D493-28BB-4DB2-0A4BA427E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Human identity preservation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75A237-8F15-432D-4D12-0A5C17BAE572}"/>
              </a:ext>
            </a:extLst>
          </p:cNvPr>
          <p:cNvSpPr txBox="1"/>
          <p:nvPr/>
        </p:nvSpPr>
        <p:spPr>
          <a:xfrm>
            <a:off x="4159604" y="2963775"/>
            <a:ext cx="3857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“Have them wear brown leather jackets”</a:t>
            </a:r>
          </a:p>
        </p:txBody>
      </p:sp>
      <p:pic>
        <p:nvPicPr>
          <p:cNvPr id="9" name="Content Placeholder 8" descr="A person and person posing for a picture on a beach&#10;&#10;Description automatically generated with low confidence">
            <a:extLst>
              <a:ext uri="{FF2B5EF4-FFF2-40B4-BE49-F238E27FC236}">
                <a16:creationId xmlns:a16="http://schemas.microsoft.com/office/drawing/2014/main" id="{D9B16573-DF48-F68F-CD9C-688394884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54" r="10775"/>
          <a:stretch/>
        </p:blipFill>
        <p:spPr>
          <a:xfrm>
            <a:off x="177523" y="3258975"/>
            <a:ext cx="3842659" cy="3425182"/>
          </a:xfrm>
        </p:spPr>
      </p:pic>
      <p:pic>
        <p:nvPicPr>
          <p:cNvPr id="4" name="Picture 3" descr="A person and person posing for a picture on a beach&#10;&#10;Description automatically generated with medium confidence">
            <a:extLst>
              <a:ext uri="{FF2B5EF4-FFF2-40B4-BE49-F238E27FC236}">
                <a16:creationId xmlns:a16="http://schemas.microsoft.com/office/drawing/2014/main" id="{BF443C71-FE05-18C5-A452-F66A023DB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4" r="10775"/>
          <a:stretch/>
        </p:blipFill>
        <p:spPr>
          <a:xfrm>
            <a:off x="4167137" y="3258976"/>
            <a:ext cx="3857726" cy="3425182"/>
          </a:xfrm>
          <a:prstGeom prst="rect">
            <a:avLst/>
          </a:prstGeom>
        </p:spPr>
      </p:pic>
      <p:pic>
        <p:nvPicPr>
          <p:cNvPr id="14" name="Picture 13" descr="A person and person posing for a picture in front of a crowd&#10;&#10;Description automatically generated with medium confidence">
            <a:extLst>
              <a:ext uri="{FF2B5EF4-FFF2-40B4-BE49-F238E27FC236}">
                <a16:creationId xmlns:a16="http://schemas.microsoft.com/office/drawing/2014/main" id="{3BBC727E-77C9-107A-0C42-BD1D0978B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4" r="10775"/>
          <a:stretch/>
        </p:blipFill>
        <p:spPr>
          <a:xfrm>
            <a:off x="8171818" y="3258975"/>
            <a:ext cx="3857726" cy="34251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712821-5B33-099E-270A-AD4BD907615E}"/>
              </a:ext>
            </a:extLst>
          </p:cNvPr>
          <p:cNvSpPr txBox="1"/>
          <p:nvPr/>
        </p:nvSpPr>
        <p:spPr>
          <a:xfrm>
            <a:off x="8164285" y="2962084"/>
            <a:ext cx="3857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“Replace the background with a fancy party”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0F8888-CD1A-8037-E28F-FAA6081E61A7}"/>
              </a:ext>
            </a:extLst>
          </p:cNvPr>
          <p:cNvSpPr txBox="1"/>
          <p:nvPr/>
        </p:nvSpPr>
        <p:spPr>
          <a:xfrm>
            <a:off x="169990" y="2962083"/>
            <a:ext cx="3857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Input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402DBC-9C4B-29B5-B1D1-D202595DBC0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Reasonably capable at preserving identity.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tuning CFG for specific images/edits.</a:t>
            </a:r>
          </a:p>
        </p:txBody>
      </p:sp>
    </p:spTree>
    <p:extLst>
      <p:ext uri="{BB962C8B-B14F-4D97-AF65-F5344CB8AC3E}">
        <p14:creationId xmlns:p14="http://schemas.microsoft.com/office/powerpoint/2010/main" val="1945431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fferent, various, same, bunch&#10;&#10;Description automatically generated">
            <a:extLst>
              <a:ext uri="{FF2B5EF4-FFF2-40B4-BE49-F238E27FC236}">
                <a16:creationId xmlns:a16="http://schemas.microsoft.com/office/drawing/2014/main" id="{F9C4AD53-DE64-4A7A-C415-30EF6F820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334" y="0"/>
            <a:ext cx="8693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20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D86A51-A61B-F3DA-A5F3-3FC4D2F5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0"/>
            <a:ext cx="10939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305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87DC278-15AC-FB2C-A77C-73F63D3C0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538"/>
            <a:ext cx="12192000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34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2C634-2CC5-4E3E-527E-4C651514E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Bias in generated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7B993-9890-F995-00E8-92B7D3CF7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model learns biases such as correlations between profession and gender.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DAB5FC-9FCA-1699-A430-29DB9A8A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1" y="2570088"/>
            <a:ext cx="11108778" cy="392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348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D830-D493-28BB-4DB2-0A4BA427E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Failure cases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5D95735-DBF9-9F8F-BDB0-3FF05FA1997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Unable to alter viewpoint or spatial layout.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 significant of change (needs tuning CFG to prevent).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Difficulty isolating objects.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9AEB99-FDF8-5224-EADB-9EE9E8519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3069"/>
            <a:ext cx="12192000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11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16EC-CF80-6140-069C-8CB73DE64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InstructPix2Pix for video editing</a:t>
            </a:r>
          </a:p>
        </p:txBody>
      </p:sp>
      <p:pic>
        <p:nvPicPr>
          <p:cNvPr id="4" name="dancing">
            <a:hlinkClick r:id="" action="ppaction://media"/>
            <a:extLst>
              <a:ext uri="{FF2B5EF4-FFF2-40B4-BE49-F238E27FC236}">
                <a16:creationId xmlns:a16="http://schemas.microsoft.com/office/drawing/2014/main" id="{5C718FAC-794D-45FA-CB8A-10B95DBBAB9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264.11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2123" y="2220218"/>
            <a:ext cx="3813065" cy="3813066"/>
          </a:xfrm>
        </p:spPr>
      </p:pic>
      <p:pic>
        <p:nvPicPr>
          <p:cNvPr id="5" name="marble">
            <a:hlinkClick r:id="" action="ppaction://media"/>
            <a:extLst>
              <a:ext uri="{FF2B5EF4-FFF2-40B4-BE49-F238E27FC236}">
                <a16:creationId xmlns:a16="http://schemas.microsoft.com/office/drawing/2014/main" id="{8240735C-BE11-E432-8763-D4780EE149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988" y="2220218"/>
            <a:ext cx="7771854" cy="3813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04B76C-148A-D7A2-29E6-BAB9BF8D4B63}"/>
              </a:ext>
            </a:extLst>
          </p:cNvPr>
          <p:cNvSpPr txBox="1"/>
          <p:nvPr/>
        </p:nvSpPr>
        <p:spPr>
          <a:xfrm>
            <a:off x="9463469" y="6051787"/>
            <a:ext cx="3780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+EBSynth</a:t>
            </a:r>
          </a:p>
        </p:txBody>
      </p:sp>
    </p:spTree>
    <p:extLst>
      <p:ext uri="{BB962C8B-B14F-4D97-AF65-F5344CB8AC3E}">
        <p14:creationId xmlns:p14="http://schemas.microsoft.com/office/powerpoint/2010/main" val="17623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7C85EE4F-BA1E-13EC-1C6F-BCEEF223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38" y="-119829"/>
            <a:ext cx="7023062" cy="30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int">
            <a:hlinkClick r:id="" action="ppaction://media"/>
            <a:extLst>
              <a:ext uri="{FF2B5EF4-FFF2-40B4-BE49-F238E27FC236}">
                <a16:creationId xmlns:a16="http://schemas.microsoft.com/office/drawing/2014/main" id="{8FB7D9A2-78C5-6341-C5BD-424A0A74D1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77.6213" end="7364.74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7958" y="-273576"/>
            <a:ext cx="5314006" cy="4246486"/>
          </a:xfrm>
          <a:prstGeom prst="rect">
            <a:avLst/>
          </a:prstGeom>
        </p:spPr>
      </p:pic>
      <p:pic>
        <p:nvPicPr>
          <p:cNvPr id="8" name="WhimsyAI - ChatGPT for Photos">
            <a:hlinkClick r:id="" action="ppaction://media"/>
            <a:extLst>
              <a:ext uri="{FF2B5EF4-FFF2-40B4-BE49-F238E27FC236}">
                <a16:creationId xmlns:a16="http://schemas.microsoft.com/office/drawing/2014/main" id="{86131C2F-828A-A61F-2CE2-70AB4F0480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76.519899999999" end="15757.7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015" y="-273576"/>
            <a:ext cx="2652712" cy="4715932"/>
          </a:xfrm>
          <a:prstGeom prst="rect">
            <a:avLst/>
          </a:prstGeom>
        </p:spPr>
      </p:pic>
      <p:pic>
        <p:nvPicPr>
          <p:cNvPr id="10" name="Screen Recording 2023-02-22 at 2.49.21 PM">
            <a:hlinkClick r:id="" action="ppaction://media"/>
            <a:extLst>
              <a:ext uri="{FF2B5EF4-FFF2-40B4-BE49-F238E27FC236}">
                <a16:creationId xmlns:a16="http://schemas.microsoft.com/office/drawing/2014/main" id="{4302C2B9-9935-AA8E-AC88-4C12B839B06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8879" y="2885091"/>
            <a:ext cx="6623355" cy="397291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D0DB047-267C-8A45-41AA-045C5A8D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0055"/>
            <a:ext cx="5738879" cy="34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6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1440-D2F5-740D-52AB-47A139868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Editing images goals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F039ACD-29EE-0519-B475-DCEB4858A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 the model exactly what edit to make as a written instruction.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 no extra input (full captions, additional images, drawn masks).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 edit in forward pass without need for inversion/finetuning.</a:t>
            </a:r>
          </a:p>
        </p:txBody>
      </p:sp>
    </p:spTree>
    <p:extLst>
      <p:ext uri="{BB962C8B-B14F-4D97-AF65-F5344CB8AC3E}">
        <p14:creationId xmlns:p14="http://schemas.microsoft.com/office/powerpoint/2010/main" val="1992851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61FA6A-173C-052F-97C1-1150721A50BC}"/>
              </a:ext>
            </a:extLst>
          </p:cNvPr>
          <p:cNvSpPr txBox="1"/>
          <p:nvPr/>
        </p:nvSpPr>
        <p:spPr>
          <a:xfrm>
            <a:off x="2316956" y="2921168"/>
            <a:ext cx="7558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9621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DD1A7-27D0-D7FA-00DA-A53CBD3D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Related work: Prompt-to-Prompt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CEDE15A-70DB-6BB2-0CF8-582C5F51E82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works reliably when both images are generated.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full written description of both input and output images.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616A3-6472-0A09-D045-D08D89317F9D}"/>
              </a:ext>
            </a:extLst>
          </p:cNvPr>
          <p:cNvSpPr txBox="1"/>
          <p:nvPr/>
        </p:nvSpPr>
        <p:spPr>
          <a:xfrm>
            <a:off x="899985" y="4102443"/>
            <a:ext cx="3780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“Photo of a cat riding on a bicycle.”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6DF3E-4951-4E1B-A2ED-2C32FE928079}"/>
              </a:ext>
            </a:extLst>
          </p:cNvPr>
          <p:cNvSpPr txBox="1"/>
          <p:nvPr/>
        </p:nvSpPr>
        <p:spPr>
          <a:xfrm>
            <a:off x="899984" y="4548279"/>
            <a:ext cx="3780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“Photo of a cat riding on a car.”</a:t>
            </a:r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F38D4D44-0E92-C0D5-F51D-35C9E4E35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0" r="64698"/>
          <a:stretch/>
        </p:blipFill>
        <p:spPr>
          <a:xfrm>
            <a:off x="4580014" y="3491328"/>
            <a:ext cx="636312" cy="22164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E4C2F83-68BA-AB22-647F-F7B3458F0459}"/>
              </a:ext>
            </a:extLst>
          </p:cNvPr>
          <p:cNvGrpSpPr/>
          <p:nvPr/>
        </p:nvGrpSpPr>
        <p:grpSpPr>
          <a:xfrm>
            <a:off x="5401017" y="3158603"/>
            <a:ext cx="5403309" cy="2810916"/>
            <a:chOff x="6714128" y="3818854"/>
            <a:chExt cx="2673895" cy="1391017"/>
          </a:xfrm>
        </p:grpSpPr>
        <p:pic>
          <p:nvPicPr>
            <p:cNvPr id="11" name="Picture 10" descr="A cat riding a tricycle&#10;&#10;Description automatically generated with medium confidence">
              <a:extLst>
                <a:ext uri="{FF2B5EF4-FFF2-40B4-BE49-F238E27FC236}">
                  <a16:creationId xmlns:a16="http://schemas.microsoft.com/office/drawing/2014/main" id="{09F4AAA1-27D2-3DDA-784C-A12242362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4128" y="3879674"/>
              <a:ext cx="2673895" cy="123733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18E44A-A5DA-E469-FFD1-24E72543FD58}"/>
                </a:ext>
              </a:extLst>
            </p:cNvPr>
            <p:cNvSpPr/>
            <p:nvPr/>
          </p:nvSpPr>
          <p:spPr>
            <a:xfrm>
              <a:off x="7943678" y="3818854"/>
              <a:ext cx="212443" cy="1391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653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C191A87F-C556-E78D-E3B8-EBDBC6084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0" r="28765"/>
          <a:stretch/>
        </p:blipFill>
        <p:spPr>
          <a:xfrm>
            <a:off x="3775061" y="3388390"/>
            <a:ext cx="2481943" cy="1587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68B2C6-AD13-78AD-859E-08CB6A47E003}"/>
              </a:ext>
            </a:extLst>
          </p:cNvPr>
          <p:cNvSpPr/>
          <p:nvPr/>
        </p:nvSpPr>
        <p:spPr>
          <a:xfrm>
            <a:off x="4169124" y="3388390"/>
            <a:ext cx="1658983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DD1A7-27D0-D7FA-00DA-A53CBD3D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Related work: DreamBooth, Imagic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A9D871-D429-A7D7-71D7-22F9B5899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4829" y="3174404"/>
            <a:ext cx="2108200" cy="1816100"/>
          </a:xfrm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D368DC7D-FDBB-B631-D128-58F24E9ED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004" y="3371110"/>
            <a:ext cx="5638800" cy="1587500"/>
          </a:xfrm>
          <a:prstGeom prst="rect">
            <a:avLst/>
          </a:prstGeom>
        </p:spPr>
      </p:pic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E20FB6C-2F26-8F1C-40C4-7ECB00F6D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255" y="3903784"/>
            <a:ext cx="1447800" cy="469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E43DB-02D7-E8D7-A652-F3ED2D6E3F1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Expensive finetuning for every new input image.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 full descriptions of the desired output image.</a:t>
            </a:r>
          </a:p>
        </p:txBody>
      </p:sp>
      <p:pic>
        <p:nvPicPr>
          <p:cNvPr id="8" name="Picture 7" descr="A picture containing text, colorful, painting&#10;&#10;Description automatically generated">
            <a:extLst>
              <a:ext uri="{FF2B5EF4-FFF2-40B4-BE49-F238E27FC236}">
                <a16:creationId xmlns:a16="http://schemas.microsoft.com/office/drawing/2014/main" id="{B63BAA11-2F0B-B0FE-EDC6-B6CF1F4DD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623"/>
          <a:stretch/>
        </p:blipFill>
        <p:spPr>
          <a:xfrm>
            <a:off x="1652356" y="5355803"/>
            <a:ext cx="1245488" cy="1333500"/>
          </a:xfrm>
          <a:prstGeom prst="rect">
            <a:avLst/>
          </a:prstGeom>
        </p:spPr>
      </p:pic>
      <p:pic>
        <p:nvPicPr>
          <p:cNvPr id="9" name="Picture 8" descr="A picture containing text, colorful, painting&#10;&#10;Description automatically generated">
            <a:extLst>
              <a:ext uri="{FF2B5EF4-FFF2-40B4-BE49-F238E27FC236}">
                <a16:creationId xmlns:a16="http://schemas.microsoft.com/office/drawing/2014/main" id="{ED5559E9-BEA8-4477-8EF2-083F6966C6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623"/>
          <a:stretch/>
        </p:blipFill>
        <p:spPr>
          <a:xfrm>
            <a:off x="10413522" y="5355803"/>
            <a:ext cx="1245488" cy="133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583BB7-0258-F05A-B9D9-EF276D1F725A}"/>
              </a:ext>
            </a:extLst>
          </p:cNvPr>
          <p:cNvSpPr txBox="1"/>
          <p:nvPr/>
        </p:nvSpPr>
        <p:spPr>
          <a:xfrm>
            <a:off x="170074" y="3969457"/>
            <a:ext cx="1482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DreamBooth: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3F2AD8-922A-A0DA-50BF-EA2FDE9DE360}"/>
              </a:ext>
            </a:extLst>
          </p:cNvPr>
          <p:cNvSpPr txBox="1"/>
          <p:nvPr/>
        </p:nvSpPr>
        <p:spPr>
          <a:xfrm>
            <a:off x="129071" y="5790587"/>
            <a:ext cx="1482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Imagic: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FF841-3153-AD6A-A7F1-B8CFCF0618AA}"/>
              </a:ext>
            </a:extLst>
          </p:cNvPr>
          <p:cNvSpPr txBox="1"/>
          <p:nvPr/>
        </p:nvSpPr>
        <p:spPr>
          <a:xfrm>
            <a:off x="3387461" y="5836678"/>
            <a:ext cx="235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Optimize latents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6E38FA-A2C8-643F-2CDA-4FF51177065C}"/>
              </a:ext>
            </a:extLst>
          </p:cNvPr>
          <p:cNvSpPr txBox="1"/>
          <p:nvPr/>
        </p:nvSpPr>
        <p:spPr>
          <a:xfrm>
            <a:off x="5634724" y="5846281"/>
            <a:ext cx="1746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Finetune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B45705-3FA0-C142-655F-7B2C690E8F31}"/>
              </a:ext>
            </a:extLst>
          </p:cNvPr>
          <p:cNvSpPr txBox="1"/>
          <p:nvPr/>
        </p:nvSpPr>
        <p:spPr>
          <a:xfrm>
            <a:off x="7870200" y="5707781"/>
            <a:ext cx="206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“A children’s drawing of a forest”</a:t>
            </a:r>
          </a:p>
        </p:txBody>
      </p:sp>
      <p:pic>
        <p:nvPicPr>
          <p:cNvPr id="18" name="Picture 17" descr="Diagram&#10;&#10;Description automatically generated with low confidence">
            <a:extLst>
              <a:ext uri="{FF2B5EF4-FFF2-40B4-BE49-F238E27FC236}">
                <a16:creationId xmlns:a16="http://schemas.microsoft.com/office/drawing/2014/main" id="{042A3A77-6411-D8FF-918C-1F863992C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67" t="26759" r="65037" b="32526"/>
          <a:stretch/>
        </p:blipFill>
        <p:spPr>
          <a:xfrm>
            <a:off x="2986391" y="5699386"/>
            <a:ext cx="360722" cy="646332"/>
          </a:xfrm>
          <a:prstGeom prst="rect">
            <a:avLst/>
          </a:prstGeom>
        </p:spPr>
      </p:pic>
      <p:pic>
        <p:nvPicPr>
          <p:cNvPr id="19" name="Picture 18" descr="Diagram&#10;&#10;Description automatically generated with low confidence">
            <a:extLst>
              <a:ext uri="{FF2B5EF4-FFF2-40B4-BE49-F238E27FC236}">
                <a16:creationId xmlns:a16="http://schemas.microsoft.com/office/drawing/2014/main" id="{4A01FF8F-A2A5-E87F-1506-1F26D37A3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67" t="26759" r="65037" b="32526"/>
          <a:stretch/>
        </p:blipFill>
        <p:spPr>
          <a:xfrm>
            <a:off x="5175675" y="5699386"/>
            <a:ext cx="360722" cy="646332"/>
          </a:xfrm>
          <a:prstGeom prst="rect">
            <a:avLst/>
          </a:prstGeom>
        </p:spPr>
      </p:pic>
      <p:pic>
        <p:nvPicPr>
          <p:cNvPr id="20" name="Picture 19" descr="Diagram&#10;&#10;Description automatically generated with low confidence">
            <a:extLst>
              <a:ext uri="{FF2B5EF4-FFF2-40B4-BE49-F238E27FC236}">
                <a16:creationId xmlns:a16="http://schemas.microsoft.com/office/drawing/2014/main" id="{FDEC0CB8-1CBB-CB4B-F13C-DD78A3798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67" t="26759" r="65037" b="32526"/>
          <a:stretch/>
        </p:blipFill>
        <p:spPr>
          <a:xfrm>
            <a:off x="7427471" y="5688618"/>
            <a:ext cx="360722" cy="646332"/>
          </a:xfrm>
          <a:prstGeom prst="rect">
            <a:avLst/>
          </a:prstGeom>
        </p:spPr>
      </p:pic>
      <p:pic>
        <p:nvPicPr>
          <p:cNvPr id="21" name="Picture 20" descr="Diagram&#10;&#10;Description automatically generated with low confidence">
            <a:extLst>
              <a:ext uri="{FF2B5EF4-FFF2-40B4-BE49-F238E27FC236}">
                <a16:creationId xmlns:a16="http://schemas.microsoft.com/office/drawing/2014/main" id="{12B13402-CB97-F14A-D523-D0026CABA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67" t="26759" r="65037" b="32526"/>
          <a:stretch/>
        </p:blipFill>
        <p:spPr>
          <a:xfrm>
            <a:off x="10012452" y="5699386"/>
            <a:ext cx="360722" cy="64633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830A8C-737A-ABB3-5A6C-8DBE06F97CCA}"/>
              </a:ext>
            </a:extLst>
          </p:cNvPr>
          <p:cNvCxnSpPr>
            <a:cxnSpLocks/>
          </p:cNvCxnSpPr>
          <p:nvPr/>
        </p:nvCxnSpPr>
        <p:spPr>
          <a:xfrm>
            <a:off x="170074" y="5126775"/>
            <a:ext cx="1187478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27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AF7D7A-1326-DB94-CB02-2AD07A12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 a large diffusion model to directly edit images.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 on a large supervised dataset of paired images and instructions.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6815D3-4759-6490-A5ED-C729B3BB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Our approach: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909172C-FBCD-846C-7879-37F3EC6305D1}"/>
              </a:ext>
            </a:extLst>
          </p:cNvPr>
          <p:cNvSpPr/>
          <p:nvPr/>
        </p:nvSpPr>
        <p:spPr>
          <a:xfrm>
            <a:off x="4673821" y="4546580"/>
            <a:ext cx="2720790" cy="14228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  <a:t>InstructPix2Pix</a:t>
            </a:r>
          </a:p>
        </p:txBody>
      </p:sp>
      <p:pic>
        <p:nvPicPr>
          <p:cNvPr id="4" name="Picture 3" descr="A person riding a horse&#10;&#10;Description automatically generated">
            <a:extLst>
              <a:ext uri="{FF2B5EF4-FFF2-40B4-BE49-F238E27FC236}">
                <a16:creationId xmlns:a16="http://schemas.microsoft.com/office/drawing/2014/main" id="{CED5881D-72EC-CFF0-37D4-47714CDB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57" y="4023183"/>
            <a:ext cx="2469692" cy="2469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D4DFB-5F5C-62B2-BF3F-7DB9CC306C94}"/>
              </a:ext>
            </a:extLst>
          </p:cNvPr>
          <p:cNvSpPr txBox="1"/>
          <p:nvPr/>
        </p:nvSpPr>
        <p:spPr>
          <a:xfrm>
            <a:off x="1826029" y="3649719"/>
            <a:ext cx="2456720" cy="385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“have her ride a dragon”</a:t>
            </a:r>
          </a:p>
        </p:txBody>
      </p:sp>
      <p:pic>
        <p:nvPicPr>
          <p:cNvPr id="6" name="Picture 5" descr="A person sitting on a dinosaur&#10;&#10;Description automatically generated with medium confidence">
            <a:extLst>
              <a:ext uri="{FF2B5EF4-FFF2-40B4-BE49-F238E27FC236}">
                <a16:creationId xmlns:a16="http://schemas.microsoft.com/office/drawing/2014/main" id="{049F982E-818C-6C91-384B-32992269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10" y="4029675"/>
            <a:ext cx="2456720" cy="24567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973D30-2FF0-19A0-92AB-907CBAA9B49F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7394611" y="5258029"/>
            <a:ext cx="396299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AC1294-BE3C-6ACE-56A6-7489EE438FD5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282749" y="5258029"/>
            <a:ext cx="391072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62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AF7D7A-1326-DB94-CB02-2AD07A12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 a large diffusion model to directly edit images.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 on a large supervised dataset of paired images and instructions.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…but where does this supervised dataset come from?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6815D3-4759-6490-A5ED-C729B3BB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Our approach: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C34565-2A14-C40D-1B00-38C602DECF5E}"/>
              </a:ext>
            </a:extLst>
          </p:cNvPr>
          <p:cNvSpPr/>
          <p:nvPr/>
        </p:nvSpPr>
        <p:spPr>
          <a:xfrm>
            <a:off x="622058" y="441434"/>
            <a:ext cx="10602990" cy="22912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3325341-08B8-38EE-7E87-1915546CDCBF}"/>
              </a:ext>
            </a:extLst>
          </p:cNvPr>
          <p:cNvSpPr/>
          <p:nvPr/>
        </p:nvSpPr>
        <p:spPr>
          <a:xfrm>
            <a:off x="4673821" y="4546580"/>
            <a:ext cx="2720790" cy="14228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  <a:t>InstructPix2Pix</a:t>
            </a:r>
          </a:p>
        </p:txBody>
      </p:sp>
      <p:pic>
        <p:nvPicPr>
          <p:cNvPr id="11" name="Picture 10" descr="A person riding a horse&#10;&#10;Description automatically generated">
            <a:extLst>
              <a:ext uri="{FF2B5EF4-FFF2-40B4-BE49-F238E27FC236}">
                <a16:creationId xmlns:a16="http://schemas.microsoft.com/office/drawing/2014/main" id="{310DC053-CB05-E4A1-9A24-68F1B8FA4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57" y="4023183"/>
            <a:ext cx="2469692" cy="2469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CDBF10-EC19-ABD2-C93B-04A48001431F}"/>
              </a:ext>
            </a:extLst>
          </p:cNvPr>
          <p:cNvSpPr txBox="1"/>
          <p:nvPr/>
        </p:nvSpPr>
        <p:spPr>
          <a:xfrm>
            <a:off x="1826029" y="3649719"/>
            <a:ext cx="2456720" cy="385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“have her ride a dragon”</a:t>
            </a:r>
          </a:p>
        </p:txBody>
      </p:sp>
      <p:pic>
        <p:nvPicPr>
          <p:cNvPr id="14" name="Picture 13" descr="A person sitting on a dinosaur&#10;&#10;Description automatically generated with medium confidence">
            <a:extLst>
              <a:ext uri="{FF2B5EF4-FFF2-40B4-BE49-F238E27FC236}">
                <a16:creationId xmlns:a16="http://schemas.microsoft.com/office/drawing/2014/main" id="{8C85BA14-2C89-DA73-72D0-F7B10FE0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10" y="4029675"/>
            <a:ext cx="2456720" cy="245672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0C40C8-6B21-C0C5-2034-E7DF5EDC5928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7394611" y="5258029"/>
            <a:ext cx="396299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381620-2C7A-AE6A-F45A-E9DCAA9D34D6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282749" y="5258029"/>
            <a:ext cx="391072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67FFA4C-F1E9-84DD-89CD-979AF6F47C31}"/>
              </a:ext>
            </a:extLst>
          </p:cNvPr>
          <p:cNvSpPr/>
          <p:nvPr/>
        </p:nvSpPr>
        <p:spPr>
          <a:xfrm>
            <a:off x="318842" y="3558746"/>
            <a:ext cx="11209422" cy="314775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60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AF7D7A-1326-DB94-CB02-2AD07A12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328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 a large diffusion model to directly edit images.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 on a large supervised dataset of paired images and instructions.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…but where does this supervised dataset come from?</a:t>
            </a:r>
          </a:p>
          <a:p>
            <a:r>
              <a:rPr lang="en-US" sz="2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Combine knowledge of large pretrained models to generate training data.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6815D3-4759-6490-A5ED-C729B3BB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Our approach: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C34565-2A14-C40D-1B00-38C602DECF5E}"/>
              </a:ext>
            </a:extLst>
          </p:cNvPr>
          <p:cNvSpPr/>
          <p:nvPr/>
        </p:nvSpPr>
        <p:spPr>
          <a:xfrm>
            <a:off x="622058" y="441434"/>
            <a:ext cx="10602990" cy="22912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1A66C5-E484-C87D-BEBA-15620AFE75CF}"/>
              </a:ext>
            </a:extLst>
          </p:cNvPr>
          <p:cNvSpPr/>
          <p:nvPr/>
        </p:nvSpPr>
        <p:spPr>
          <a:xfrm>
            <a:off x="4673821" y="4546580"/>
            <a:ext cx="2720790" cy="14228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 Sans Medium" panose="020B0606030504020204" pitchFamily="34" charset="0"/>
                <a:ea typeface="Open Sans Medium" panose="020B0606030504020204" pitchFamily="34" charset="0"/>
                <a:cs typeface="Open Sans Medium" panose="020B0606030504020204" pitchFamily="34" charset="0"/>
              </a:rPr>
              <a:t>InstructPix2Pix</a:t>
            </a:r>
          </a:p>
        </p:txBody>
      </p:sp>
      <p:pic>
        <p:nvPicPr>
          <p:cNvPr id="11" name="Picture 10" descr="A person riding a horse&#10;&#10;Description automatically generated">
            <a:extLst>
              <a:ext uri="{FF2B5EF4-FFF2-40B4-BE49-F238E27FC236}">
                <a16:creationId xmlns:a16="http://schemas.microsoft.com/office/drawing/2014/main" id="{00BF4F44-5C25-CBB9-746B-5AF6D7D3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57" y="4023183"/>
            <a:ext cx="2469692" cy="2469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0E6FB4-1125-6D27-5789-7521F5BD35F4}"/>
              </a:ext>
            </a:extLst>
          </p:cNvPr>
          <p:cNvSpPr txBox="1"/>
          <p:nvPr/>
        </p:nvSpPr>
        <p:spPr>
          <a:xfrm>
            <a:off x="1826029" y="3649719"/>
            <a:ext cx="2456720" cy="385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“have her ride a dragon”</a:t>
            </a:r>
          </a:p>
        </p:txBody>
      </p:sp>
      <p:pic>
        <p:nvPicPr>
          <p:cNvPr id="14" name="Picture 13" descr="A person sitting on a dinosaur&#10;&#10;Description automatically generated with medium confidence">
            <a:extLst>
              <a:ext uri="{FF2B5EF4-FFF2-40B4-BE49-F238E27FC236}">
                <a16:creationId xmlns:a16="http://schemas.microsoft.com/office/drawing/2014/main" id="{7EFB59F5-329A-463A-05F0-6A84B1C14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10" y="4029675"/>
            <a:ext cx="2456720" cy="245672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555E4E-3281-DFC8-193F-7B7EA35475B7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7394611" y="5258029"/>
            <a:ext cx="396299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5FDE16-612D-6525-FEC5-C47F46ED8DF4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282749" y="5258029"/>
            <a:ext cx="391072" cy="6"/>
          </a:xfrm>
          <a:prstGeom prst="straightConnector1">
            <a:avLst/>
          </a:prstGeom>
          <a:ln w="63500">
            <a:solidFill>
              <a:srgbClr val="496A89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4299E12-8EC8-7310-511D-5669FBCA53DF}"/>
              </a:ext>
            </a:extLst>
          </p:cNvPr>
          <p:cNvSpPr/>
          <p:nvPr/>
        </p:nvSpPr>
        <p:spPr>
          <a:xfrm>
            <a:off x="318842" y="3649718"/>
            <a:ext cx="11209422" cy="305678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8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15967</TotalTime>
  <Words>925</Words>
  <Application>Microsoft Macintosh PowerPoint</Application>
  <PresentationFormat>Widescreen</PresentationFormat>
  <Paragraphs>143</Paragraphs>
  <Slides>40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Open Sans</vt:lpstr>
      <vt:lpstr>Open Sans Light</vt:lpstr>
      <vt:lpstr>Open Sans Medium</vt:lpstr>
      <vt:lpstr>Open Sans Semibold</vt:lpstr>
      <vt:lpstr>Open Sans SemiCondensed SemiCondensed SemiBold</vt:lpstr>
      <vt:lpstr>Office Theme</vt:lpstr>
      <vt:lpstr>InstructPix2Pix: Learning to Follow Image Editing Instructions</vt:lpstr>
      <vt:lpstr>We want an AI image editor that does what we ask </vt:lpstr>
      <vt:lpstr>PowerPoint Presentation</vt:lpstr>
      <vt:lpstr>Editing images goals</vt:lpstr>
      <vt:lpstr>Related work: Prompt-to-Prompt</vt:lpstr>
      <vt:lpstr>Related work: DreamBooth, Imagic</vt:lpstr>
      <vt:lpstr>Our approach:</vt:lpstr>
      <vt:lpstr>Our approach:</vt:lpstr>
      <vt:lpstr>Our approach:</vt:lpstr>
      <vt:lpstr>PowerPoint Presentation</vt:lpstr>
      <vt:lpstr>Generating caption edits with GPT-3</vt:lpstr>
      <vt:lpstr>Generating caption edits with GPT-3</vt:lpstr>
      <vt:lpstr>Generating pairs of images from captions</vt:lpstr>
      <vt:lpstr>Generating paired training data</vt:lpstr>
      <vt:lpstr>Training an image editing diffusion model</vt:lpstr>
      <vt:lpstr>Generalization to real images and instructions</vt:lpstr>
      <vt:lpstr>PowerPoint Presentation</vt:lpstr>
      <vt:lpstr>Classifier-free guidance (CFG) for two conditionings</vt:lpstr>
      <vt:lpstr>Classifier-free guidance (CFG) for two conditionings</vt:lpstr>
      <vt:lpstr>Classifier-free guidance (CFG) for two conditionings</vt:lpstr>
      <vt:lpstr>Data scale and quality is crucial</vt:lpstr>
      <vt:lpstr>Baseline comparisons</vt:lpstr>
      <vt:lpstr>Baseline comparisons</vt:lpstr>
      <vt:lpstr>Baseline comparisons</vt:lpstr>
      <vt:lpstr>Prompt2Prompt comparisons</vt:lpstr>
      <vt:lpstr>Varying latent noise produces diverse samples</vt:lpstr>
      <vt:lpstr>Our model generalizes to high resolutions</vt:lpstr>
      <vt:lpstr>Our model generalizes to high resolutions</vt:lpstr>
      <vt:lpstr>Our model generalizes to high resolutions</vt:lpstr>
      <vt:lpstr>Our model generalizes to high resolutions</vt:lpstr>
      <vt:lpstr>Fast models enable iterative editing</vt:lpstr>
      <vt:lpstr>Human identity preservation</vt:lpstr>
      <vt:lpstr>PowerPoint Presentation</vt:lpstr>
      <vt:lpstr>PowerPoint Presentation</vt:lpstr>
      <vt:lpstr>PowerPoint Presentation</vt:lpstr>
      <vt:lpstr>Bias in generated images</vt:lpstr>
      <vt:lpstr>Failure cases</vt:lpstr>
      <vt:lpstr>InstructPix2Pix for video editing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InstructPix2Pix: Learning to Follow Image Editing Instructions</dc:title>
  <dc:creator>Tim Brooks</dc:creator>
  <cp:lastModifiedBy>Tim Brooks</cp:lastModifiedBy>
  <cp:revision>7</cp:revision>
  <dcterms:created xsi:type="dcterms:W3CDTF">2023-01-22T07:27:00Z</dcterms:created>
  <dcterms:modified xsi:type="dcterms:W3CDTF">2023-03-06T00:00:06Z</dcterms:modified>
</cp:coreProperties>
</file>